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8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6357" autoAdjust="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767E4E-B9CA-4CF3-B069-657ABA3F8564}" type="datetime1">
              <a:rPr lang="es-ES" smtClean="0"/>
              <a:t>29/04/2020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3559A8-8645-4E31-8F22-6BDC772362E7}" type="datetime1">
              <a:rPr lang="es-ES" noProof="0" smtClean="0"/>
              <a:t>29/04/2020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586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67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146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97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39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9344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13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08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PATRÓN</a:t>
            </a:r>
          </a:p>
        </p:txBody>
      </p:sp>
      <p:sp>
        <p:nvSpPr>
          <p:cNvPr id="42" name="Marcador de posición de imagen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MES</a:t>
            </a:r>
            <a:br>
              <a:rPr lang="es-ES" noProof="0"/>
            </a:br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áfico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grpSp>
        <p:nvGrpSpPr>
          <p:cNvPr id="23" name="Gráfico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contenido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l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posición de texto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áfico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Marcador de texto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3" name="Marcador de texto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34" name="Marcador de texto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7" name="Marcador de texto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3</a:t>
            </a:r>
          </a:p>
        </p:txBody>
      </p:sp>
      <p:sp>
        <p:nvSpPr>
          <p:cNvPr id="38" name="Marcador de texto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3" name="Marcador de texto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5" name="Marcador de texto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6" name="Marcador de texto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8" name="Marcador de texto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9" name="Marcador de texto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0" name="Marcador de texto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5" name="Marcador de posición de imagen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6" name="Marcador de posición de imagen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7" name="Marcador de posición de imagen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8" name="Marcador de posición de imagen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Cómo usar esta plantilla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1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19" name="Gráfico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áfico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áfico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" name="Gráfico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2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22" name="Gráfico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on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áfico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Comparación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gráfico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3" name="Marcador de posición de gráfico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tabla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5" name="Marcador de título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tabla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áfico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9" name="Gráfico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Marcador de texto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5" name="Título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Imagen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áfico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3" name="Marcador de posición de archivo multimedia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elemento multimedia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es-ES" noProof="0"/>
              <a:t> 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771536"/>
            <a:ext cx="2743200" cy="53941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20000"/>
              </a:lnSpc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CL" sz="1800" dirty="0"/>
              <a:t>Abril -  Mayo</a:t>
            </a:r>
            <a:r>
              <a:rPr lang="es" sz="1800" dirty="0"/>
              <a:t/>
            </a:r>
            <a:br>
              <a:rPr lang="es" sz="1800" dirty="0"/>
            </a:br>
            <a:r>
              <a:rPr lang="es" sz="1800" dirty="0"/>
              <a:t>2020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s-MX" sz="3200" dirty="0"/>
              <a:t>Elaborar diseños de objetos tecnológicos para resolver problemas</a:t>
            </a:r>
            <a:endParaRPr lang="es" sz="32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MX" dirty="0"/>
              <a:t>U</a:t>
            </a:r>
            <a:r>
              <a:rPr lang="es-CL" dirty="0" err="1"/>
              <a:t>nidad</a:t>
            </a:r>
            <a:r>
              <a:rPr lang="es-CL" dirty="0"/>
              <a:t> 2</a:t>
            </a:r>
            <a:endParaRPr lang="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BAD41C7-566D-4E8B-AD1F-3040DB902DDC}"/>
              </a:ext>
            </a:extLst>
          </p:cNvPr>
          <p:cNvSpPr/>
          <p:nvPr/>
        </p:nvSpPr>
        <p:spPr>
          <a:xfrm rot="20640627">
            <a:off x="747906" y="1557317"/>
            <a:ext cx="38173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3° Básicos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237923D-37E6-43C6-93F7-1F22E49BB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9" t="35278" r="50000" b="25445"/>
          <a:stretch/>
        </p:blipFill>
        <p:spPr>
          <a:xfrm rot="20714295">
            <a:off x="1789376" y="2755616"/>
            <a:ext cx="2990850" cy="26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68132" y="877531"/>
            <a:ext cx="4546895" cy="1014370"/>
          </a:xfrm>
        </p:spPr>
        <p:txBody>
          <a:bodyPr rtlCol="0">
            <a:normAutofit/>
          </a:bodyPr>
          <a:lstStyle/>
          <a:p>
            <a:pPr rtl="0"/>
            <a:r>
              <a:rPr lang="es-ES" sz="3200" spc="-30" dirty="0"/>
              <a:t>Producto Tecnológico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000" y="5234152"/>
            <a:ext cx="3413489" cy="1323270"/>
          </a:xfrm>
        </p:spPr>
        <p:txBody>
          <a:bodyPr rtlCol="0"/>
          <a:lstStyle/>
          <a:p>
            <a:pPr rtl="0"/>
            <a:r>
              <a:rPr lang="es-ES" b="0" dirty="0">
                <a:solidFill>
                  <a:schemeClr val="accent1"/>
                </a:solidFill>
              </a:rPr>
              <a:t>Son todos aquellos que responden a las necesidades de las personas y se obtienen a partir de las diferentes tecnologías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pPr/>
              <a:t>2</a:t>
            </a:fld>
            <a:endParaRPr lang="es-ES"/>
          </a:p>
        </p:txBody>
      </p:sp>
      <p:pic>
        <p:nvPicPr>
          <p:cNvPr id="1030" name="Picture 6" descr="Objetos tecnológicos flotando en el aire | Vector Gratis">
            <a:extLst>
              <a:ext uri="{FF2B5EF4-FFF2-40B4-BE49-F238E27FC236}">
                <a16:creationId xmlns:a16="http://schemas.microsoft.com/office/drawing/2014/main" xmlns="" id="{3683154C-13AE-40CA-AC44-0966E853B34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 b="15844"/>
          <a:stretch>
            <a:fillRect/>
          </a:stretch>
        </p:blipFill>
        <p:spPr bwMode="auto">
          <a:xfrm rot="20807044">
            <a:off x="8312633" y="1375176"/>
            <a:ext cx="3280623" cy="22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cono De Electrodomésticos De Dibujos Animados Ilustraciones ...">
            <a:extLst>
              <a:ext uri="{FF2B5EF4-FFF2-40B4-BE49-F238E27FC236}">
                <a16:creationId xmlns:a16="http://schemas.microsoft.com/office/drawing/2014/main" xmlns="" id="{C641814E-FD64-4308-8FFB-B5F8752D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765">
            <a:off x="8793855" y="3559063"/>
            <a:ext cx="2876301" cy="317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RA REFLEXIONAR- EL DESARROLLO TECNOLÓGICO.flv - YouTube">
            <a:extLst>
              <a:ext uri="{FF2B5EF4-FFF2-40B4-BE49-F238E27FC236}">
                <a16:creationId xmlns:a16="http://schemas.microsoft.com/office/drawing/2014/main" xmlns="" id="{58EC0914-9841-4839-89A5-F5EDCF76F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8918">
            <a:off x="3684325" y="2304575"/>
            <a:ext cx="4965455" cy="37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564699" y="1071826"/>
            <a:ext cx="4280293" cy="734415"/>
          </a:xfrm>
        </p:spPr>
        <p:txBody>
          <a:bodyPr rtlCol="0">
            <a:noAutofit/>
          </a:bodyPr>
          <a:lstStyle/>
          <a:p>
            <a:pPr rtl="0"/>
            <a:r>
              <a:rPr lang="es-ES" sz="3200" dirty="0"/>
              <a:t>¿Qué es un Objeto tecnológico?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251" y="2027936"/>
            <a:ext cx="3913188" cy="4530519"/>
          </a:xfrm>
        </p:spPr>
        <p:txBody>
          <a:bodyPr rtlCol="0">
            <a:noAutofit/>
          </a:bodyPr>
          <a:lstStyle/>
          <a:p>
            <a:pPr rtl="0"/>
            <a:r>
              <a:rPr lang="es-ES" sz="2000" b="1" dirty="0">
                <a:latin typeface="Bradley Hand ITC" panose="03070402050302030203" pitchFamily="66" charset="0"/>
              </a:rPr>
              <a:t>Identificar un Objeto Tecnológico en nuestro entorno es una actividad  muy simple, ya que es todo elemento concreto creado o modificado por el ser humano. A su vez este Objeto forma parte de un conjunto de elementos que se conocen con el nombre de BIENES, que junto a los servicios y mediante Procesos, forman parte de lo que se denomina Productos Tecnológicos.</a:t>
            </a:r>
          </a:p>
          <a:p>
            <a:pPr rtl="0"/>
            <a:r>
              <a:rPr lang="es-ES" sz="2000" b="1" dirty="0">
                <a:latin typeface="Bradley Hand ITC" panose="03070402050302030203" pitchFamily="66" charset="0"/>
              </a:rPr>
              <a:t>Para que puedas comprender estos conceptos observa el siguiente esquema.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xmlns="" id="{5AD6AD2D-9601-44DF-A734-C414DD1BAA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1A48672E-0A6D-405B-BC06-27191124679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260">
            <a:off x="6457156" y="1439033"/>
            <a:ext cx="4751322" cy="189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80633" y="877150"/>
            <a:ext cx="4619754" cy="1061509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Conceptos Básicos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t>4</a:t>
            </a:fld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E61E34EC-BF15-4FE2-B1C0-A37C063AC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137" y="3314576"/>
            <a:ext cx="4146331" cy="1700784"/>
          </a:xfrm>
        </p:spPr>
        <p:txBody>
          <a:bodyPr/>
          <a:lstStyle/>
          <a:p>
            <a:r>
              <a:rPr lang="es-MX" dirty="0"/>
              <a:t>Producto = </a:t>
            </a:r>
            <a:r>
              <a:rPr lang="es-MX" sz="1600" dirty="0"/>
              <a:t>bienes + procesos + servicios</a:t>
            </a:r>
            <a:endParaRPr lang="es-CL" sz="1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AE0CE13-AFF5-4058-BABD-1B9DA154C42C}"/>
              </a:ext>
            </a:extLst>
          </p:cNvPr>
          <p:cNvSpPr txBox="1"/>
          <p:nvPr/>
        </p:nvSpPr>
        <p:spPr>
          <a:xfrm>
            <a:off x="5707117" y="582751"/>
            <a:ext cx="59733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Bienes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Son los objetos o artefactos y materiales. Estos productos se obtienen a partir de la transformación y elaboración de distintas materias primas. Ejemplo tv,  moto, ropa, madera, medicamentos, etc.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r>
              <a:rPr lang="es-CL" dirty="0"/>
              <a:t>Servicios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Son los beneficios provenientes de la organización del trabajo grupal destinado a cuidar los intereses o  satisfacer del público o de alguna  entidad oficial o privada. Ejemplo, los servicios de correo, salud, bomberos, transporte,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r>
              <a:rPr lang="es-CL" dirty="0"/>
              <a:t>Procesos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Son las técnicas que se desarrollan para mejorar la producción. Por ejemplo, los estudios que realizan para encontrar alguna cura frente a una enfermedad.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 rot="21100555">
            <a:off x="349369" y="2946797"/>
            <a:ext cx="3055579" cy="3402714"/>
          </a:xfrm>
        </p:spPr>
        <p:txBody>
          <a:bodyPr rtlCol="0"/>
          <a:lstStyle/>
          <a:p>
            <a:pPr rtl="0"/>
            <a:r>
              <a:rPr lang="es-ES" dirty="0">
                <a:latin typeface="Bradley Hand ITC" panose="03070402050302030203" pitchFamily="66" charset="0"/>
              </a:rPr>
              <a:t>Ya sabemos que el objeto tecnológico forma parte de los productos, pero también es necesario aclarar que estos se pueden  diferenciar dos tipos, los cuales puedes observar a continuación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65570" y="505577"/>
            <a:ext cx="3890555" cy="1091949"/>
          </a:xfrm>
        </p:spPr>
        <p:txBody>
          <a:bodyPr rtlCol="0">
            <a:noAutofit/>
          </a:bodyPr>
          <a:lstStyle/>
          <a:p>
            <a:pPr rtl="0"/>
            <a:r>
              <a:rPr lang="es-ES" sz="2800" dirty="0"/>
              <a:t>Diferentes Tipos de Objetos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6E8721ED-DA2A-47C5-B19F-D20AFAF21CFE}"/>
              </a:ext>
            </a:extLst>
          </p:cNvPr>
          <p:cNvSpPr txBox="1"/>
          <p:nvPr/>
        </p:nvSpPr>
        <p:spPr>
          <a:xfrm rot="21076767">
            <a:off x="4105859" y="1128792"/>
            <a:ext cx="7519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Bradley Hand ITC" panose="03070402050302030203" pitchFamily="66" charset="0"/>
              </a:rPr>
              <a:t>Objeto tecnológico simple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Bradley Hand ITC" panose="03070402050302030203" pitchFamily="66" charset="0"/>
              </a:rPr>
              <a:t>Cuenta con pocas partes y un solo mecanismo, hace uso solo de energía manual, por ejemplo: tijeras, sacapuntas,  martillo, </a:t>
            </a:r>
            <a:r>
              <a:rPr lang="es-MX" b="1" dirty="0" err="1">
                <a:latin typeface="Bradley Hand ITC" panose="03070402050302030203" pitchFamily="66" charset="0"/>
              </a:rPr>
              <a:t>etc</a:t>
            </a:r>
            <a:endParaRPr lang="es-MX" b="1" dirty="0">
              <a:latin typeface="Bradley Hand ITC" panose="030704020503020302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b="1" dirty="0">
              <a:latin typeface="Bradley Hand ITC" panose="03070402050302030203" pitchFamily="66" charset="0"/>
            </a:endParaRPr>
          </a:p>
          <a:p>
            <a:r>
              <a:rPr lang="es-MX" b="1" dirty="0">
                <a:latin typeface="Bradley Hand ITC" panose="03070402050302030203" pitchFamily="66" charset="0"/>
              </a:rPr>
              <a:t>Objeto tecnológico compuesto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Bradley Hand ITC" panose="03070402050302030203" pitchFamily="66" charset="0"/>
              </a:rPr>
              <a:t>Es aquel que cuenta con varias partes, utiliza variados mecanismos y para funcionar requiere de energía externa, por ejemplo: ampolletas, cámaras, celular, etc.</a:t>
            </a:r>
            <a:endParaRPr lang="es-CL" b="1" dirty="0">
              <a:latin typeface="Bradley Hand ITC" panose="03070402050302030203" pitchFamily="66" charset="0"/>
            </a:endParaRPr>
          </a:p>
        </p:txBody>
      </p:sp>
      <p:pic>
        <p:nvPicPr>
          <p:cNvPr id="11" name="Picture 6" descr="Objetos tecnológicos flotando en el aire | Vector Gratis">
            <a:extLst>
              <a:ext uri="{FF2B5EF4-FFF2-40B4-BE49-F238E27FC236}">
                <a16:creationId xmlns:a16="http://schemas.microsoft.com/office/drawing/2014/main" xmlns="" id="{846720C8-C40F-40BA-8056-F2258272C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 b="15844"/>
          <a:stretch>
            <a:fillRect/>
          </a:stretch>
        </p:blipFill>
        <p:spPr bwMode="auto">
          <a:xfrm rot="1043204">
            <a:off x="9562551" y="2923218"/>
            <a:ext cx="1847105" cy="126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ᐈ Tijeras animados imágenes de stock, animado tijeras de dibujos ...">
            <a:extLst>
              <a:ext uri="{FF2B5EF4-FFF2-40B4-BE49-F238E27FC236}">
                <a16:creationId xmlns:a16="http://schemas.microsoft.com/office/drawing/2014/main" xmlns="" id="{05FB20A8-41FF-42F5-A4A5-AA51EECB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479">
            <a:off x="6218201" y="299029"/>
            <a:ext cx="1135280" cy="8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xmlns="" id="{DFFDF6E2-4D4F-492F-A65A-8376F4CAF46A}"/>
              </a:ext>
            </a:extLst>
          </p:cNvPr>
          <p:cNvSpPr/>
          <p:nvPr/>
        </p:nvSpPr>
        <p:spPr>
          <a:xfrm rot="20360732">
            <a:off x="3359121" y="4407640"/>
            <a:ext cx="1486833" cy="47788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 pasos__del PROCESO TECNOLÓGICO">
            <a:hlinkClick r:id="" action="ppaction://media"/>
            <a:extLst>
              <a:ext uri="{FF2B5EF4-FFF2-40B4-BE49-F238E27FC236}">
                <a16:creationId xmlns:a16="http://schemas.microsoft.com/office/drawing/2014/main" xmlns="" id="{CDE673BC-4168-4631-9BDB-7FB9E5E0195C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963" y="1720850"/>
            <a:ext cx="7202487" cy="40513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963" y="280940"/>
            <a:ext cx="3968496" cy="832104"/>
          </a:xfrm>
        </p:spPr>
        <p:txBody>
          <a:bodyPr rtlCol="0">
            <a:normAutofit/>
          </a:bodyPr>
          <a:lstStyle/>
          <a:p>
            <a:pPr rtl="0"/>
            <a:r>
              <a:rPr lang="es-ES" sz="3200" dirty="0">
                <a:latin typeface="Bradley Hand ITC" panose="03070402050302030203" pitchFamily="66" charset="0"/>
              </a:rPr>
              <a:t>El proceso tecnológico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Gracias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es-ES"/>
              <a:t>BEATRIZ MELGAR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491740B-DF15-4FB5-9842-72EC01710D22}"/>
              </a:ext>
            </a:extLst>
          </p:cNvPr>
          <p:cNvSpPr txBox="1"/>
          <p:nvPr/>
        </p:nvSpPr>
        <p:spPr>
          <a:xfrm>
            <a:off x="457200" y="2175641"/>
            <a:ext cx="52183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Desafío!!!</a:t>
            </a:r>
          </a:p>
          <a:p>
            <a:r>
              <a:rPr lang="es-MX" dirty="0"/>
              <a:t>Ya que lograste ver la presentación completa. Aprendiste nuevos conceptos y eres un gran tecnológico, tu desafío será: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Crear un objeto tecnológico (solo lo debes dibujar, es decir crear un bosquejo) identificando los pasos de su creación, los cuales los deberás registrar en tu cuaderno.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La actividad la debes enviar por medio de correo.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Karla.ramos@elar.cl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259855"/>
            <a:ext cx="4391191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3200" dirty="0"/>
              <a:t>Pauta de Evaluación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t>8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4DF8844-431C-4212-9F47-2086DB6DC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6" t="43943" r="31177" b="28918"/>
          <a:stretch/>
        </p:blipFill>
        <p:spPr>
          <a:xfrm>
            <a:off x="2152650" y="1848054"/>
            <a:ext cx="9353550" cy="34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91_TF66931380" id="{FA304A21-F843-41B5-8646-9ABC0DA5771C}" vid="{3D23BB0D-90EE-4E67-BF03-B8AFFCF74F3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F2E390-9EA7-455D-AC1E-A444746248A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71af3243-3dd4-4a8d-8c0d-dd76da1f02a5"/>
    <ds:schemaRef ds:uri="http://purl.org/dc/dcmitype/"/>
    <ds:schemaRef ds:uri="http://schemas.openxmlformats.org/package/2006/metadata/core-properties"/>
    <ds:schemaRef ds:uri="16c05727-aa75-4e4a-9b5f-8a80a11658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escuela primaria</Template>
  <TotalTime>0</TotalTime>
  <Words>428</Words>
  <Application>Microsoft Office PowerPoint</Application>
  <PresentationFormat>Panorámica</PresentationFormat>
  <Paragraphs>50</Paragraphs>
  <Slides>8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Bradley Hand ITC</vt:lpstr>
      <vt:lpstr>Calibri</vt:lpstr>
      <vt:lpstr>Comic Sans MS</vt:lpstr>
      <vt:lpstr>Franklin Gothic Book</vt:lpstr>
      <vt:lpstr>Tema de Office</vt:lpstr>
      <vt:lpstr>Elaborar diseños de objetos tecnológicos para resolver problemas</vt:lpstr>
      <vt:lpstr>Producto Tecnológico</vt:lpstr>
      <vt:lpstr>¿Qué es un Objeto tecnológico?</vt:lpstr>
      <vt:lpstr>Conceptos Básicos</vt:lpstr>
      <vt:lpstr>Diferentes Tipos de Objetos</vt:lpstr>
      <vt:lpstr>El proceso tecnológico</vt:lpstr>
      <vt:lpstr>Gracias</vt:lpstr>
      <vt:lpstr>Pauta de Evaluación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2020-04-29T03:03:50Z</dcterms:created>
  <dcterms:modified xsi:type="dcterms:W3CDTF">2020-04-29T13:56:40Z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